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67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1910" y="2514601"/>
            <a:ext cx="668654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1910" y="4777380"/>
            <a:ext cx="668654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18.10.2021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1"/>
            <a:ext cx="1308489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98860" y="4529541"/>
            <a:ext cx="584825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910" y="609600"/>
            <a:ext cx="668654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1910" y="4354046"/>
            <a:ext cx="668654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18.10.2021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3141" y="3178176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98860" y="3244140"/>
            <a:ext cx="584825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37462" y="609600"/>
            <a:ext cx="6295445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56259" y="3505200"/>
            <a:ext cx="5652416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1910" y="4354046"/>
            <a:ext cx="668654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18.10.2021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3141" y="3178176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98860" y="3244140"/>
            <a:ext cx="584825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1850739" y="648005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336139" y="2905306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910" y="2438401"/>
            <a:ext cx="668655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910" y="5181600"/>
            <a:ext cx="668655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18.10.2021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3141" y="4911726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98860" y="4983088"/>
            <a:ext cx="584825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137462" y="609600"/>
            <a:ext cx="6295445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1909" y="4343400"/>
            <a:ext cx="668655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910" y="5181600"/>
            <a:ext cx="668655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18.10.2021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3141" y="4911726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98860" y="4983088"/>
            <a:ext cx="584825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1850739" y="648005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8336139" y="2905306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910" y="627407"/>
            <a:ext cx="668654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1909" y="4343400"/>
            <a:ext cx="668655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910" y="5181600"/>
            <a:ext cx="668655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18.10.2021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3141" y="4911726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98860" y="4983088"/>
            <a:ext cx="584825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18.10.2021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3141" y="714376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71109" y="627406"/>
            <a:ext cx="1655701" cy="5283817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41909" y="627406"/>
            <a:ext cx="4857750" cy="528381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18.10.2021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3141" y="714376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4694" y="624110"/>
            <a:ext cx="6683765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1909" y="2133600"/>
            <a:ext cx="6686550" cy="377762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18.10.2021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3141" y="714376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910" y="2058750"/>
            <a:ext cx="668654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1910" y="3530129"/>
            <a:ext cx="668654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18.10.2021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3141" y="3178176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98860" y="3244140"/>
            <a:ext cx="584825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1909" y="2133600"/>
            <a:ext cx="3235398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93060" y="2126222"/>
            <a:ext cx="3235398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18.10.2021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3141" y="714376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98860" y="787783"/>
            <a:ext cx="584825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04530" y="1972703"/>
            <a:ext cx="299454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1909" y="2548966"/>
            <a:ext cx="3257170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29972" y="1969475"/>
            <a:ext cx="299925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75218" y="2545738"/>
            <a:ext cx="3254006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18.10.2021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3141" y="714376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98860" y="787783"/>
            <a:ext cx="584825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18.10.2021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3141" y="714376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18.10.2021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3141" y="714376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910" y="446088"/>
            <a:ext cx="26288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2259" y="446089"/>
            <a:ext cx="38862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910" y="1598613"/>
            <a:ext cx="26288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18.10.2021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3141" y="714376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910" y="4800600"/>
            <a:ext cx="668655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1909" y="634965"/>
            <a:ext cx="668655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910" y="5367338"/>
            <a:ext cx="668655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18.10.2021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3141" y="4911726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98860" y="4983088"/>
            <a:ext cx="584825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22"/>
          <p:cNvGrpSpPr/>
          <p:nvPr/>
        </p:nvGrpSpPr>
        <p:grpSpPr>
          <a:xfrm>
            <a:off x="1" y="228600"/>
            <a:ext cx="2138637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9" name="Group 9"/>
          <p:cNvGrpSpPr/>
          <p:nvPr/>
        </p:nvGrpSpPr>
        <p:grpSpPr>
          <a:xfrm>
            <a:off x="20416" y="-786"/>
            <a:ext cx="1767506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3716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44694" y="624110"/>
            <a:ext cx="6683765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1909" y="2133600"/>
            <a:ext cx="668655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71210" y="6130437"/>
            <a:ext cx="859712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18.10.2021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1910" y="6135809"/>
            <a:ext cx="5714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398860" y="787783"/>
            <a:ext cx="5848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043608" y="260648"/>
            <a:ext cx="7772400" cy="1037977"/>
          </a:xfrm>
        </p:spPr>
        <p:txBody>
          <a:bodyPr>
            <a:normAutofit/>
          </a:bodyPr>
          <a:lstStyle/>
          <a:p>
            <a:pPr algn="ctr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Лекция 1. ВВЕДЕНИЕ. ОСНОВНЫЕ ПОЛОЖЕНИЯ И НАУЧНЫЕ ОСНОВЫ ДИСЦИПЛИНЫ ПАПП.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259632" y="1844824"/>
            <a:ext cx="7272808" cy="3865984"/>
          </a:xfrm>
        </p:spPr>
        <p:txBody>
          <a:bodyPr>
            <a:normAutofit/>
          </a:bodyPr>
          <a:lstStyle/>
          <a:p>
            <a:pPr marL="457200" indent="-457200" algn="just">
              <a:buFont typeface="+mj-lt"/>
              <a:buAutoNum type="arabicPeriod"/>
            </a:pP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Предмет и задачи курса «Процессы и аппараты пищевых производств»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Классификация основных процессов пищевой технологии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Основные свойства пищевых продуктов и 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сырья</a:t>
            </a:r>
            <a:endParaRPr lang="ru-RU" sz="2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74440" y="476672"/>
            <a:ext cx="7869560" cy="1143000"/>
          </a:xfrm>
        </p:spPr>
        <p:txBody>
          <a:bodyPr>
            <a:normAutofit/>
          </a:bodyPr>
          <a:lstStyle/>
          <a:p>
            <a:pPr algn="ctr"/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1. Предмет и задачи курса «Процессы и аппараты пищевых производств»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83568" y="1988840"/>
            <a:ext cx="8229600" cy="3456384"/>
          </a:xfrm>
        </p:spPr>
        <p:txBody>
          <a:bodyPr>
            <a:noAutofit/>
          </a:bodyPr>
          <a:lstStyle/>
          <a:p>
            <a:pPr marL="0" algn="just">
              <a:spcBef>
                <a:spcPts val="0"/>
              </a:spcBef>
              <a:buNone/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	Процесс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– это изменение состояния, происходящее в природе, лаборатории, технике, обществе.</a:t>
            </a:r>
          </a:p>
          <a:p>
            <a:pPr marL="0" algn="just">
              <a:spcBef>
                <a:spcPts val="0"/>
              </a:spcBef>
              <a:buNone/>
            </a:pP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0" algn="just">
              <a:spcBef>
                <a:spcPts val="0"/>
              </a:spcBef>
              <a:buNone/>
            </a:pP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0" algn="just">
              <a:spcBef>
                <a:spcPts val="0"/>
              </a:spcBef>
              <a:buNone/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	Цель исследования работы аппаратов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– установить, как должен протекать технологический процесс, чтобы он был экономически и технологически наиболее целесообразным.</a:t>
            </a:r>
          </a:p>
          <a:p>
            <a:pPr marL="0" algn="just">
              <a:spcBef>
                <a:spcPts val="0"/>
              </a:spcBef>
              <a:buNone/>
            </a:pP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0" algn="just">
              <a:spcBef>
                <a:spcPts val="0"/>
              </a:spcBef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	</a:t>
            </a:r>
          </a:p>
          <a:p>
            <a:pPr marL="0" algn="just">
              <a:spcBef>
                <a:spcPts val="0"/>
              </a:spcBef>
              <a:buNone/>
            </a:pP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59632" y="404664"/>
            <a:ext cx="7725544" cy="1143000"/>
          </a:xfrm>
        </p:spPr>
        <p:txBody>
          <a:bodyPr>
            <a:normAutofit/>
          </a:bodyPr>
          <a:lstStyle/>
          <a:p>
            <a:pPr algn="ctr"/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2. Классификация  основных процессов пищевой технологии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39552" y="2060848"/>
            <a:ext cx="8229600" cy="3412976"/>
          </a:xfrm>
        </p:spPr>
        <p:txBody>
          <a:bodyPr>
            <a:normAutofit/>
          </a:bodyPr>
          <a:lstStyle/>
          <a:p>
            <a:pPr marL="0" algn="just">
              <a:spcBef>
                <a:spcPts val="0"/>
              </a:spcBef>
              <a:buNone/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	Технология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– ряд целенаправленных приемов и действий, проводимых с целью превращения исходного сырья в конечный продукт с заданными свойствами.</a:t>
            </a:r>
          </a:p>
          <a:p>
            <a:pPr>
              <a:buNone/>
            </a:pP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	Технология подразделяется на:</a:t>
            </a:r>
          </a:p>
          <a:p>
            <a:pPr marL="857250" lvl="1" indent="-457200">
              <a:buFont typeface="+mj-lt"/>
              <a:buAutoNum type="arabicPeriod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Механическую</a:t>
            </a:r>
          </a:p>
          <a:p>
            <a:pPr marL="857250" lvl="1" indent="-457200">
              <a:buFont typeface="+mj-lt"/>
              <a:buAutoNum type="arabicPeriod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Химическую 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83568" y="692696"/>
            <a:ext cx="8229600" cy="5577483"/>
          </a:xfrm>
        </p:spPr>
        <p:txBody>
          <a:bodyPr>
            <a:normAutofit/>
          </a:bodyPr>
          <a:lstStyle/>
          <a:p>
            <a:pPr marL="0" algn="just">
              <a:spcBef>
                <a:spcPts val="0"/>
              </a:spcBef>
              <a:buNone/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	Машина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– устройство, выполняющее механические движения с целью преобразования энергии или материалов. Технологические машины преобразуют форму, свойства и положение обрабатываемого материала.</a:t>
            </a:r>
          </a:p>
          <a:p>
            <a:pPr algn="just">
              <a:buNone/>
            </a:pP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347864" y="2420888"/>
            <a:ext cx="2448272" cy="64807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Энергетические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23528" y="3717032"/>
            <a:ext cx="2448272" cy="64807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Машины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347864" y="3284984"/>
            <a:ext cx="2448272" cy="64807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Информационные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3347864" y="4149080"/>
            <a:ext cx="2448272" cy="64807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Технологические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3347864" y="5085184"/>
            <a:ext cx="2448272" cy="64807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Транспортирующие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6372200" y="2204864"/>
            <a:ext cx="2448272" cy="64807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Машины-двигатели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6372200" y="2996952"/>
            <a:ext cx="2448272" cy="64807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Машины-преобразователи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6372200" y="4077072"/>
            <a:ext cx="2448272" cy="64807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Ленточные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6372200" y="4941168"/>
            <a:ext cx="2448272" cy="64807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Трубопроводные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6372200" y="5805264"/>
            <a:ext cx="2448272" cy="64807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Шнековые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6" name="Прямая со стрелкой 15"/>
          <p:cNvCxnSpPr>
            <a:stCxn id="6" idx="3"/>
          </p:cNvCxnSpPr>
          <p:nvPr/>
        </p:nvCxnSpPr>
        <p:spPr>
          <a:xfrm flipV="1">
            <a:off x="2771800" y="2708920"/>
            <a:ext cx="576064" cy="133214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 стрелкой 16"/>
          <p:cNvCxnSpPr>
            <a:stCxn id="6" idx="3"/>
          </p:cNvCxnSpPr>
          <p:nvPr/>
        </p:nvCxnSpPr>
        <p:spPr>
          <a:xfrm flipV="1">
            <a:off x="2771800" y="3645024"/>
            <a:ext cx="576064" cy="39604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 стрелкой 19"/>
          <p:cNvCxnSpPr>
            <a:stCxn id="6" idx="3"/>
          </p:cNvCxnSpPr>
          <p:nvPr/>
        </p:nvCxnSpPr>
        <p:spPr>
          <a:xfrm>
            <a:off x="2771800" y="4041068"/>
            <a:ext cx="576064" cy="46805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 стрелкой 20"/>
          <p:cNvCxnSpPr>
            <a:stCxn id="6" idx="3"/>
          </p:cNvCxnSpPr>
          <p:nvPr/>
        </p:nvCxnSpPr>
        <p:spPr>
          <a:xfrm>
            <a:off x="2771800" y="4041068"/>
            <a:ext cx="576064" cy="140415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 стрелкой 23"/>
          <p:cNvCxnSpPr>
            <a:stCxn id="5" idx="3"/>
          </p:cNvCxnSpPr>
          <p:nvPr/>
        </p:nvCxnSpPr>
        <p:spPr>
          <a:xfrm flipV="1">
            <a:off x="5796136" y="2492896"/>
            <a:ext cx="576064" cy="25202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 стрелкой 25"/>
          <p:cNvCxnSpPr>
            <a:stCxn id="5" idx="3"/>
          </p:cNvCxnSpPr>
          <p:nvPr/>
        </p:nvCxnSpPr>
        <p:spPr>
          <a:xfrm>
            <a:off x="5796136" y="2744924"/>
            <a:ext cx="576064" cy="61206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 стрелкой 27"/>
          <p:cNvCxnSpPr>
            <a:stCxn id="9" idx="3"/>
          </p:cNvCxnSpPr>
          <p:nvPr/>
        </p:nvCxnSpPr>
        <p:spPr>
          <a:xfrm flipV="1">
            <a:off x="5796136" y="4437112"/>
            <a:ext cx="576064" cy="97210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 стрелкой 29"/>
          <p:cNvCxnSpPr>
            <a:stCxn id="9" idx="3"/>
          </p:cNvCxnSpPr>
          <p:nvPr/>
        </p:nvCxnSpPr>
        <p:spPr>
          <a:xfrm flipV="1">
            <a:off x="5796136" y="5301208"/>
            <a:ext cx="576064" cy="10801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Прямая со стрелкой 31"/>
          <p:cNvCxnSpPr>
            <a:stCxn id="9" idx="3"/>
          </p:cNvCxnSpPr>
          <p:nvPr/>
        </p:nvCxnSpPr>
        <p:spPr>
          <a:xfrm>
            <a:off x="5796136" y="5409220"/>
            <a:ext cx="576064" cy="75608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115616" y="692696"/>
            <a:ext cx="7632848" cy="4752528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Основные группы процессов пищевой технологии:</a:t>
            </a:r>
          </a:p>
          <a:p>
            <a:pPr>
              <a:buNone/>
            </a:pPr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-457200">
              <a:spcBef>
                <a:spcPts val="0"/>
              </a:spcBef>
              <a:buFont typeface="+mj-lt"/>
              <a:buAutoNum type="arabicPeriod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Гидромеханические процессы</a:t>
            </a:r>
          </a:p>
          <a:p>
            <a:pPr marL="0" indent="-457200">
              <a:spcBef>
                <a:spcPts val="0"/>
              </a:spcBef>
              <a:buFont typeface="+mj-lt"/>
              <a:buAutoNum type="arabicPeriod"/>
            </a:pP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-457200">
              <a:spcBef>
                <a:spcPts val="0"/>
              </a:spcBef>
              <a:buFont typeface="+mj-lt"/>
              <a:buAutoNum type="arabicPeriod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Теплообменные процессы</a:t>
            </a:r>
          </a:p>
          <a:p>
            <a:pPr marL="0" indent="-457200">
              <a:spcBef>
                <a:spcPts val="0"/>
              </a:spcBef>
              <a:buFont typeface="+mj-lt"/>
              <a:buAutoNum type="arabicPeriod"/>
            </a:pP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-457200">
              <a:spcBef>
                <a:spcPts val="0"/>
              </a:spcBef>
              <a:buFont typeface="+mj-lt"/>
              <a:buAutoNum type="arabicPeriod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Массообменные (диффузионные) процессы</a:t>
            </a:r>
          </a:p>
          <a:p>
            <a:pPr marL="0" indent="-457200">
              <a:spcBef>
                <a:spcPts val="0"/>
              </a:spcBef>
              <a:buFont typeface="+mj-lt"/>
              <a:buAutoNum type="arabicPeriod"/>
            </a:pP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-457200">
              <a:spcBef>
                <a:spcPts val="0"/>
              </a:spcBef>
              <a:buFont typeface="+mj-lt"/>
              <a:buAutoNum type="arabicPeriod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Механические процессы</a:t>
            </a:r>
          </a:p>
          <a:p>
            <a:pPr marL="0" indent="-457200">
              <a:spcBef>
                <a:spcPts val="0"/>
              </a:spcBef>
              <a:buFont typeface="+mj-lt"/>
              <a:buAutoNum type="arabicPeriod"/>
            </a:pP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-457200">
              <a:spcBef>
                <a:spcPts val="0"/>
              </a:spcBef>
              <a:buFont typeface="+mj-lt"/>
              <a:buAutoNum type="arabicPeriod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Химические и биохимические процессы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87624" y="548680"/>
            <a:ext cx="7653536" cy="792088"/>
          </a:xfrm>
        </p:spPr>
        <p:txBody>
          <a:bodyPr>
            <a:normAutofit/>
          </a:bodyPr>
          <a:lstStyle/>
          <a:p>
            <a:pPr algn="ctr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3. Основные свойства пищевых продуктов и сырья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83568" y="1700808"/>
            <a:ext cx="8229600" cy="36290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Свойства веществ разделяются на:</a:t>
            </a:r>
          </a:p>
          <a:p>
            <a:pPr>
              <a:buNone/>
            </a:pPr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Физические (плотность, удельный вес, вязкость, поверхностное натяжение и др.)</a:t>
            </a:r>
          </a:p>
          <a:p>
            <a:pPr marL="457200" indent="-457200">
              <a:buFont typeface="+mj-lt"/>
              <a:buAutoNum type="arabicPeriod"/>
            </a:pP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Теплофизические (удельная теплоемкость, теплопроводность,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температуропроводность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и др.)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tf00001235</Template>
  <TotalTime>110</TotalTime>
  <Words>124</Words>
  <Application>Microsoft Office PowerPoint</Application>
  <PresentationFormat>Экран (4:3)</PresentationFormat>
  <Paragraphs>45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1" baseType="lpstr">
      <vt:lpstr>Arial</vt:lpstr>
      <vt:lpstr>Century Gothic</vt:lpstr>
      <vt:lpstr>Times New Roman</vt:lpstr>
      <vt:lpstr>Wingdings 3</vt:lpstr>
      <vt:lpstr>Wisp</vt:lpstr>
      <vt:lpstr>Лекция 1. ВВЕДЕНИЕ. ОСНОВНЫЕ ПОЛОЖЕНИЯ И НАУЧНЫЕ ОСНОВЫ ДИСЦИПЛИНЫ ПАПП.</vt:lpstr>
      <vt:lpstr>1. Предмет и задачи курса «Процессы и аппараты пищевых производств»</vt:lpstr>
      <vt:lpstr>2. Классификация  основных процессов пищевой технологии</vt:lpstr>
      <vt:lpstr>Презентация PowerPoint</vt:lpstr>
      <vt:lpstr>Презентация PowerPoint</vt:lpstr>
      <vt:lpstr>3. Основные свойства пищевых продуктов и сырья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ВВЕДЕНИЕ. ОСНОВНЫЕ ПОЛОЖЕНИЯ И НАУЧНЫЕ ОСНОВЫ ДИСЦИПЛИНЫ ПАПП.</dc:title>
  <dc:creator>Админ</dc:creator>
  <cp:lastModifiedBy>Админ</cp:lastModifiedBy>
  <cp:revision>16</cp:revision>
  <dcterms:created xsi:type="dcterms:W3CDTF">2018-09-26T07:23:22Z</dcterms:created>
  <dcterms:modified xsi:type="dcterms:W3CDTF">2021-10-18T07:58:57Z</dcterms:modified>
</cp:coreProperties>
</file>